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A87176-0A26-DBA8-79EE-E8B786D2B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638" y="1310442"/>
            <a:ext cx="7396910" cy="1554385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HCI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9D8FE-BDD8-E5DC-492D-B8C6C5FAB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2450" y="3454682"/>
            <a:ext cx="6889286" cy="2234485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Participants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زياد إبراهيم عبد اللطيف عراقيب</a:t>
            </a:r>
          </a:p>
          <a:p>
            <a:r>
              <a:rPr lang="ar-EG" dirty="0">
                <a:solidFill>
                  <a:schemeClr val="bg1"/>
                </a:solidFill>
              </a:rPr>
              <a:t>مصطفى أحمد أبو اليزيد الصعيدي</a:t>
            </a:r>
          </a:p>
          <a:p>
            <a:r>
              <a:rPr lang="ar-EG" dirty="0">
                <a:solidFill>
                  <a:schemeClr val="bg1"/>
                </a:solidFill>
              </a:rPr>
              <a:t>محمد </a:t>
            </a:r>
            <a:r>
              <a:rPr lang="ar-EG" dirty="0" err="1">
                <a:solidFill>
                  <a:schemeClr val="bg1"/>
                </a:solidFill>
              </a:rPr>
              <a:t>محمد</a:t>
            </a:r>
            <a:r>
              <a:rPr lang="ar-EG" dirty="0">
                <a:solidFill>
                  <a:schemeClr val="bg1"/>
                </a:solidFill>
              </a:rPr>
              <a:t> رمضان شاهين</a:t>
            </a:r>
          </a:p>
          <a:p>
            <a:endParaRPr lang="ar-E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3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>
                <a:solidFill>
                  <a:srgbClr val="FFFFFF"/>
                </a:solidFill>
              </a:rPr>
              <a:t>New Feature: Contact Us Page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2724081" cy="1352549"/>
          </a:xfrm>
          <a:prstGeom prst="roundRect">
            <a:avLst>
              <a:gd name="adj" fmla="val 169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904852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23" y="1925410"/>
            <a:ext cx="285742" cy="2449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6833" y="176212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2196F3"/>
                </a:solidFill>
              </a:rPr>
              <a:t>New Addition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6833" y="212407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Did not exist before</a:t>
            </a:r>
            <a:r>
              <a:rPr sz="1076" b="0">
                <a:solidFill>
                  <a:srgbClr val="555555"/>
                </a:solidFill>
              </a:rPr>
              <a:t> in previous design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28934" y="1523999"/>
            <a:ext cx="2724081" cy="1352549"/>
          </a:xfrm>
          <a:prstGeom prst="roundRect">
            <a:avLst>
              <a:gd name="adj" fmla="val 169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3867053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924" y="1925410"/>
            <a:ext cx="285742" cy="2449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9034" y="176212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2196F3"/>
                </a:solidFill>
              </a:rPr>
              <a:t>Dedicated Page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9034" y="212407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New "Contact Us"</a:t>
            </a:r>
            <a:r>
              <a:rPr sz="1076" b="0">
                <a:solidFill>
                  <a:srgbClr val="555555"/>
                </a:solidFill>
              </a:rPr>
              <a:t> section added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3114675"/>
            <a:ext cx="2724081" cy="1619250"/>
          </a:xfrm>
          <a:prstGeom prst="roundRect">
            <a:avLst>
              <a:gd name="adj" fmla="val 1411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904852" y="335280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23" y="3527748"/>
            <a:ext cx="285742" cy="2216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66833" y="3352800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2196F3"/>
                </a:solidFill>
              </a:rPr>
              <a:t>Easy Messaging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6833" y="3714750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Users can send messages</a:t>
            </a:r>
            <a:r>
              <a:rPr sz="1076" b="0">
                <a:solidFill>
                  <a:srgbClr val="555555"/>
                </a:solidFill>
              </a:rPr>
              <a:t> directly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28934" y="3114675"/>
            <a:ext cx="2724081" cy="1619250"/>
          </a:xfrm>
          <a:prstGeom prst="roundRect">
            <a:avLst>
              <a:gd name="adj" fmla="val 1411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867053" y="335280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924" y="3527748"/>
            <a:ext cx="285742" cy="2216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29034" y="3352800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2196F3"/>
                </a:solidFill>
              </a:rPr>
              <a:t>Clear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9034" y="3981449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Contact details</a:t>
            </a:r>
            <a:r>
              <a:rPr sz="1076" b="0">
                <a:solidFill>
                  <a:srgbClr val="555555"/>
                </a:solidFill>
              </a:rPr>
              <a:t> clearly displayed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4972050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904852" y="5210174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23" y="5373460"/>
            <a:ext cx="285742" cy="2449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66833" y="5210174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2196F3"/>
                </a:solidFill>
              </a:rPr>
              <a:t>Map Integration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6833" y="557212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Location shown</a:t>
            </a:r>
            <a:r>
              <a:rPr sz="1076" b="0">
                <a:solidFill>
                  <a:srgbClr val="555555"/>
                </a:solidFill>
              </a:rPr>
              <a:t> with interactive map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628934" y="4972050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3867053" y="5210174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9924" y="5373460"/>
            <a:ext cx="285742" cy="24492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629034" y="5210174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 dirty="0">
                <a:solidFill>
                  <a:srgbClr val="2196F3"/>
                </a:solidFill>
              </a:rPr>
              <a:t>Enhanced Communication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29034" y="5838824"/>
            <a:ext cx="1485862" cy="7715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Better user experience</a:t>
            </a:r>
            <a:r>
              <a:rPr sz="1076" b="0">
                <a:solidFill>
                  <a:srgbClr val="555555"/>
                </a:solidFill>
              </a:rPr>
              <a:t> through improved contact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38899" y="5981699"/>
            <a:ext cx="207639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975"/>
              </a:spcBef>
              <a:spcAft>
                <a:spcPts val="0"/>
              </a:spcAft>
            </a:pPr>
            <a:r>
              <a:rPr sz="1076" b="1">
                <a:solidFill>
                  <a:srgbClr val="2196F3"/>
                </a:solidFill>
              </a:rPr>
              <a:t>New Contact Us Page Design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406637-A969-981D-DE54-914E46DB8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332" y="1298801"/>
            <a:ext cx="4648392" cy="46114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>
                <a:solidFill>
                  <a:srgbClr val="FFFFFF"/>
                </a:solidFill>
              </a:rPr>
              <a:t>Old Student Services Page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904852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2892" y="1904999"/>
            <a:ext cx="215406" cy="285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6833" y="176212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Uniform Icons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6833" y="212407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Same color and font</a:t>
            </a:r>
            <a:r>
              <a:rPr sz="1076" b="0">
                <a:solidFill>
                  <a:srgbClr val="555555"/>
                </a:solidFill>
              </a:rPr>
              <a:t> for all icons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28934" y="1523999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3867053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924" y="1913747"/>
            <a:ext cx="285742" cy="2682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9034" y="1762125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No Visual Distinction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9034" y="2390774"/>
            <a:ext cx="1485862" cy="7715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Services look identical</a:t>
            </a:r>
            <a:r>
              <a:rPr sz="1076" b="0">
                <a:solidFill>
                  <a:srgbClr val="555555"/>
                </a:solidFill>
              </a:rPr>
              <a:t> without differentiation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3638550"/>
            <a:ext cx="2724081" cy="1619250"/>
          </a:xfrm>
          <a:prstGeom prst="roundRect">
            <a:avLst>
              <a:gd name="adj" fmla="val 1411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904852" y="3876674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23" y="4045792"/>
            <a:ext cx="285742" cy="2332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66833" y="3876674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Poor Readability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6833" y="450532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Hard to read and scan</a:t>
            </a:r>
            <a:r>
              <a:rPr sz="1076" b="0">
                <a:solidFill>
                  <a:srgbClr val="555555"/>
                </a:solidFill>
              </a:rPr>
              <a:t> content quickly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28934" y="3638550"/>
            <a:ext cx="2724081" cy="1619250"/>
          </a:xfrm>
          <a:prstGeom prst="roundRect">
            <a:avLst>
              <a:gd name="adj" fmla="val 1411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867053" y="3876674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673" y="4019549"/>
            <a:ext cx="222244" cy="2857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29034" y="3876674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Disorganized Layout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9034" y="450532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Poor structure</a:t>
            </a:r>
            <a:r>
              <a:rPr sz="1076" b="0">
                <a:solidFill>
                  <a:srgbClr val="555555"/>
                </a:solidFill>
              </a:rPr>
              <a:t> with no clear hierarchy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5495924"/>
            <a:ext cx="5686282" cy="1095374"/>
          </a:xfrm>
          <a:prstGeom prst="roundRect">
            <a:avLst>
              <a:gd name="adj" fmla="val 2086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904852" y="573405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23" y="5911914"/>
            <a:ext cx="285742" cy="2157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66833" y="5734050"/>
            <a:ext cx="4448063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Difficult Navigation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6833" y="6095999"/>
            <a:ext cx="444806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Users struggled to find</a:t>
            </a:r>
            <a:r>
              <a:rPr sz="1076" b="0">
                <a:solidFill>
                  <a:srgbClr val="555555"/>
                </a:solidFill>
              </a:rPr>
              <a:t> the services they needed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81690" y="5848350"/>
            <a:ext cx="340033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975"/>
              </a:spcBef>
              <a:spcAft>
                <a:spcPts val="0"/>
              </a:spcAft>
            </a:pPr>
            <a:r>
              <a:rPr sz="1076" b="1">
                <a:solidFill>
                  <a:srgbClr val="E57373"/>
                </a:solidFill>
              </a:rPr>
              <a:t>Old Student Services Page - Poor Visual Design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B0F6505-4E6A-3116-13EF-708CDEE92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788" y="1298607"/>
            <a:ext cx="4798142" cy="43941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>
                <a:solidFill>
                  <a:srgbClr val="FFFFFF"/>
                </a:solidFill>
              </a:rPr>
              <a:t>New Student Services Page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904852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23" y="1925410"/>
            <a:ext cx="285742" cy="2449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6833" y="1762125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Categorized Services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6833" y="2390774"/>
            <a:ext cx="1485862" cy="7715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Grouped by category</a:t>
            </a:r>
            <a:r>
              <a:rPr sz="1076" b="0">
                <a:solidFill>
                  <a:srgbClr val="555555"/>
                </a:solidFill>
              </a:rPr>
              <a:t> for easy navigation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28934" y="1523999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3867053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924" y="1925410"/>
            <a:ext cx="285742" cy="2449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9034" y="176212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Color Coding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9034" y="212407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Each group has</a:t>
            </a:r>
            <a:r>
              <a:rPr sz="1076" b="0">
                <a:solidFill>
                  <a:srgbClr val="555555"/>
                </a:solidFill>
              </a:rPr>
              <a:t> a distinct color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3638550"/>
            <a:ext cx="2724081" cy="1619250"/>
          </a:xfrm>
          <a:prstGeom prst="roundRect">
            <a:avLst>
              <a:gd name="adj" fmla="val 1411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904852" y="3876674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23" y="4066203"/>
            <a:ext cx="285742" cy="1924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66833" y="3876674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Clear Titles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6833" y="4238624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Well-defined section</a:t>
            </a:r>
            <a:r>
              <a:rPr sz="1076" b="0">
                <a:solidFill>
                  <a:srgbClr val="555555"/>
                </a:solidFill>
              </a:rPr>
              <a:t> headings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28934" y="3638550"/>
            <a:ext cx="2724081" cy="1619250"/>
          </a:xfrm>
          <a:prstGeom prst="roundRect">
            <a:avLst>
              <a:gd name="adj" fmla="val 1411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867053" y="3876674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137" y="4019549"/>
            <a:ext cx="235317" cy="2857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29034" y="3876674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Visual Consistency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9034" y="450532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Better color and text</a:t>
            </a:r>
            <a:r>
              <a:rPr sz="1076" b="0">
                <a:solidFill>
                  <a:srgbClr val="555555"/>
                </a:solidFill>
              </a:rPr>
              <a:t> harmony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5495924"/>
            <a:ext cx="2724081" cy="1352549"/>
          </a:xfrm>
          <a:prstGeom prst="roundRect">
            <a:avLst>
              <a:gd name="adj" fmla="val 169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904852" y="573405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23" y="5911914"/>
            <a:ext cx="285742" cy="2157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66833" y="5734050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Easy Discovery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6833" y="6095999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Easier to find</a:t>
            </a:r>
            <a:r>
              <a:rPr sz="1076" b="0">
                <a:solidFill>
                  <a:srgbClr val="555555"/>
                </a:solidFill>
              </a:rPr>
              <a:t> needed services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628934" y="5495924"/>
            <a:ext cx="2724081" cy="1352549"/>
          </a:xfrm>
          <a:prstGeom prst="roundRect">
            <a:avLst>
              <a:gd name="adj" fmla="val 169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3867053" y="573405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9924" y="5897335"/>
            <a:ext cx="285742" cy="24492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629034" y="5734050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Enhanced UX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29034" y="6095999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Improved user experience</a:t>
            </a:r>
            <a:r>
              <a:rPr sz="1076" b="0">
                <a:solidFill>
                  <a:srgbClr val="555555"/>
                </a:solidFill>
              </a:rPr>
              <a:t> overall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34046" y="5981699"/>
            <a:ext cx="3886102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975"/>
              </a:spcBef>
              <a:spcAft>
                <a:spcPts val="0"/>
              </a:spcAft>
            </a:pPr>
            <a:r>
              <a:rPr sz="1076" b="1">
                <a:solidFill>
                  <a:srgbClr val="4CAF50"/>
                </a:solidFill>
              </a:rPr>
              <a:t>New Student Services Page - Organized by Categories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B8BF96-5867-CB05-E907-FB3004E2B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0771" y="1411366"/>
            <a:ext cx="4982766" cy="44859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3457488" cy="2362199"/>
          </a:xfrm>
          <a:prstGeom prst="roundRect">
            <a:avLst>
              <a:gd name="adj" fmla="val 96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904852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23" y="1945821"/>
            <a:ext cx="285742" cy="204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6833" y="1762125"/>
            <a:ext cx="221926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2196F3"/>
                </a:solidFill>
              </a:rPr>
              <a:t>Design Improvement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6833" y="2124075"/>
            <a:ext cx="2219269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Website design</a:t>
            </a:r>
            <a:r>
              <a:rPr sz="1076" b="0">
                <a:solidFill>
                  <a:srgbClr val="555555"/>
                </a:solidFill>
              </a:rPr>
              <a:t> significantly enhanced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62340" y="1523999"/>
            <a:ext cx="3457488" cy="2362199"/>
          </a:xfrm>
          <a:prstGeom prst="roundRect">
            <a:avLst>
              <a:gd name="adj" fmla="val 96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4600459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331" y="1957484"/>
            <a:ext cx="285742" cy="1807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2440" y="1762125"/>
            <a:ext cx="221926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2196F3"/>
                </a:solidFill>
              </a:rPr>
              <a:t>Clear Organization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2440" y="2124075"/>
            <a:ext cx="2219269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Pages clearer</a:t>
            </a:r>
            <a:r>
              <a:rPr sz="1076" b="0">
                <a:solidFill>
                  <a:srgbClr val="555555"/>
                </a:solidFill>
              </a:rPr>
              <a:t> and better structured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67473" y="1523999"/>
            <a:ext cx="3457488" cy="2362199"/>
          </a:xfrm>
          <a:prstGeom prst="roundRect">
            <a:avLst>
              <a:gd name="adj" fmla="val 96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8305592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8463" y="1925410"/>
            <a:ext cx="285742" cy="2449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67573" y="1762125"/>
            <a:ext cx="221926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2196F3"/>
                </a:solidFill>
              </a:rPr>
              <a:t>Easier Navigation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67573" y="2124075"/>
            <a:ext cx="221926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Intuitive paths</a:t>
            </a:r>
            <a:r>
              <a:rPr sz="1076" b="0">
                <a:solidFill>
                  <a:srgbClr val="555555"/>
                </a:solidFill>
              </a:rPr>
              <a:t> for users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6733" y="4114800"/>
            <a:ext cx="3457488" cy="2362199"/>
          </a:xfrm>
          <a:prstGeom prst="roundRect">
            <a:avLst>
              <a:gd name="adj" fmla="val 96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904852" y="436245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723" y="4516210"/>
            <a:ext cx="285742" cy="2449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66833" y="4362450"/>
            <a:ext cx="221926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2196F3"/>
                </a:solidFill>
              </a:rPr>
              <a:t>Visual Consistency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66833" y="4724399"/>
            <a:ext cx="2219269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Colors and layout</a:t>
            </a:r>
            <a:r>
              <a:rPr sz="1076" b="0">
                <a:solidFill>
                  <a:srgbClr val="555555"/>
                </a:solidFill>
              </a:rPr>
              <a:t> more harmonious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362340" y="4114800"/>
            <a:ext cx="3457488" cy="2362199"/>
          </a:xfrm>
          <a:prstGeom prst="roundRect">
            <a:avLst>
              <a:gd name="adj" fmla="val 96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4600459" y="436245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3331" y="4516210"/>
            <a:ext cx="285742" cy="2449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362440" y="4362450"/>
            <a:ext cx="221926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2196F3"/>
                </a:solidFill>
              </a:rPr>
              <a:t>New Features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2440" y="4724399"/>
            <a:ext cx="2219269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Additional pages</a:t>
            </a:r>
            <a:r>
              <a:rPr sz="1076" b="0">
                <a:solidFill>
                  <a:srgbClr val="555555"/>
                </a:solidFill>
              </a:rPr>
              <a:t> and functionality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67473" y="4114800"/>
            <a:ext cx="3457488" cy="2362199"/>
          </a:xfrm>
          <a:prstGeom prst="roundRect">
            <a:avLst>
              <a:gd name="adj" fmla="val 96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8305592" y="436245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3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8463" y="4516210"/>
            <a:ext cx="285742" cy="24492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067573" y="4362450"/>
            <a:ext cx="221926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2196F3"/>
                </a:solidFill>
              </a:rPr>
              <a:t>Enhanced UX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67573" y="4724399"/>
            <a:ext cx="221926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976D2"/>
                </a:solidFill>
              </a:rPr>
              <a:t>Better overall</a:t>
            </a:r>
            <a:r>
              <a:rPr sz="1076" b="0">
                <a:solidFill>
                  <a:srgbClr val="555555"/>
                </a:solidFill>
              </a:rPr>
              <a:t> user experience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196F3"/>
            </a:gs>
            <a:gs pos="100000">
              <a:srgbClr val="4CAF50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-952476" y="-952499"/>
            <a:ext cx="2857428" cy="2857500"/>
          </a:xfrm>
          <a:prstGeom prst="roundRect">
            <a:avLst>
              <a:gd name="adj" fmla="val 50000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10762980" y="5429250"/>
            <a:ext cx="1904952" cy="1904999"/>
          </a:xfrm>
          <a:prstGeom prst="roundRect">
            <a:avLst>
              <a:gd name="adj" fmla="val 50000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9810504" y="476249"/>
            <a:ext cx="1428714" cy="1428750"/>
          </a:xfrm>
          <a:prstGeom prst="roundRect">
            <a:avLst>
              <a:gd name="adj" fmla="val 50000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486162" y="2057400"/>
            <a:ext cx="3219369" cy="838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1950"/>
              </a:spcAft>
            </a:pPr>
            <a:r>
              <a:rPr sz="4186" b="1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8023" y="3181350"/>
            <a:ext cx="4095647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2600"/>
              </a:spcAft>
            </a:pPr>
            <a:r>
              <a:rPr sz="1435" b="0">
                <a:solidFill>
                  <a:srgbClr val="FFFFFF"/>
                </a:solidFill>
              </a:rPr>
              <a:t>For reviewing our website redesign journey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67133" y="4038599"/>
            <a:ext cx="761980" cy="761999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7628" y="4241006"/>
            <a:ext cx="380990" cy="35718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714857" y="4038599"/>
            <a:ext cx="761980" cy="761999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352" y="4257377"/>
            <a:ext cx="380990" cy="32444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762580" y="4038599"/>
            <a:ext cx="761980" cy="761999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076" y="4270771"/>
            <a:ext cx="380990" cy="2976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>
                <a:solidFill>
                  <a:srgbClr val="FFFFFF"/>
                </a:solidFill>
              </a:rPr>
              <a:t>Cons of the Before Design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2752656" cy="11430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857228" y="1714500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1525" y="1854716"/>
            <a:ext cx="247643" cy="195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6338" y="1714500"/>
            <a:ext cx="1752556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Outdated Appearance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6338" y="2266950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Old and dated look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0359" y="1523999"/>
            <a:ext cx="2752656" cy="11430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3790855" y="1714500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152" y="1850397"/>
            <a:ext cx="247643" cy="2044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19489" y="1714500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Poor Readability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19489" y="2028825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Hard to read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2857500"/>
            <a:ext cx="2752656" cy="904874"/>
          </a:xfrm>
          <a:prstGeom prst="roundRect">
            <a:avLst>
              <a:gd name="adj" fmla="val 2526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857228" y="3047999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25" y="3202615"/>
            <a:ext cx="247643" cy="16701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76338" y="3047999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Content Overload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6338" y="3362324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Too much content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00359" y="2857500"/>
            <a:ext cx="2752656" cy="904874"/>
          </a:xfrm>
          <a:prstGeom prst="roundRect">
            <a:avLst>
              <a:gd name="adj" fmla="val 2526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790855" y="3047999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168" y="3162299"/>
            <a:ext cx="193612" cy="24764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19489" y="3047999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Poor Organization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19489" y="3362324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Inadequate layout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3962399"/>
            <a:ext cx="2752656" cy="904874"/>
          </a:xfrm>
          <a:prstGeom prst="roundRect">
            <a:avLst>
              <a:gd name="adj" fmla="val 2526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857228" y="4152899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525" y="4284477"/>
            <a:ext cx="247643" cy="21309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76338" y="4152899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Inconsistent Design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76338" y="4467224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Inconsistent colors/fonts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600359" y="3962399"/>
            <a:ext cx="2752656" cy="904874"/>
          </a:xfrm>
          <a:prstGeom prst="roundRect">
            <a:avLst>
              <a:gd name="adj" fmla="val 2526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3790855" y="4152899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5152" y="4285917"/>
            <a:ext cx="247643" cy="21021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19489" y="4152899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Weak Navigation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19489" y="4467224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Poor user experience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66733" y="5057775"/>
            <a:ext cx="2752656" cy="11430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ed Rectangle 34"/>
          <p:cNvSpPr/>
          <p:nvPr/>
        </p:nvSpPr>
        <p:spPr>
          <a:xfrm>
            <a:off x="857228" y="524827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1525" y="5371213"/>
            <a:ext cx="247643" cy="23037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476338" y="5248275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Not Mobile-Friendly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76338" y="5562600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No responsive design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600359" y="5057775"/>
            <a:ext cx="2752656" cy="11430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Rounded Rectangle 39"/>
          <p:cNvSpPr/>
          <p:nvPr/>
        </p:nvSpPr>
        <p:spPr>
          <a:xfrm>
            <a:off x="3790855" y="524827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5152" y="5388491"/>
            <a:ext cx="247643" cy="19581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19489" y="5248275"/>
            <a:ext cx="1752556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Unprofessional Image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19489" y="5800725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Not modern college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19809" y="5791200"/>
            <a:ext cx="2933626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975"/>
              </a:spcBef>
              <a:spcAft>
                <a:spcPts val="0"/>
              </a:spcAft>
            </a:pPr>
            <a:r>
              <a:rPr sz="1076" b="1">
                <a:solidFill>
                  <a:srgbClr val="E57373"/>
                </a:solidFill>
              </a:rPr>
              <a:t>Before Design - Old Educational Website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0279A18-D22D-2CCA-1DB0-F2500B9E7E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9809" y="1675786"/>
            <a:ext cx="3209330" cy="40963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 dirty="0">
                <a:solidFill>
                  <a:srgbClr val="FFFFFF"/>
                </a:solidFill>
              </a:rPr>
              <a:t>Pros of the After Design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2752656" cy="904874"/>
          </a:xfrm>
          <a:prstGeom prst="roundRect">
            <a:avLst>
              <a:gd name="adj" fmla="val 2526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857228" y="1714500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1525" y="1837438"/>
            <a:ext cx="247643" cy="230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6338" y="1714500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4CAF50"/>
                </a:solidFill>
              </a:rPr>
              <a:t>Modern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6338" y="2028825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7D32"/>
                </a:solidFill>
              </a:rPr>
              <a:t>Clean and up-to-date</a:t>
            </a:r>
            <a:r>
              <a:rPr sz="1104"/>
              <a:t>
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0359" y="1523999"/>
            <a:ext cx="2752656" cy="904874"/>
          </a:xfrm>
          <a:prstGeom prst="roundRect">
            <a:avLst>
              <a:gd name="adj" fmla="val 2526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3790855" y="1714500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558" y="1828800"/>
            <a:ext cx="202832" cy="2476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19489" y="1714500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4CAF50"/>
                </a:solidFill>
              </a:rPr>
              <a:t>User-Friendly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19489" y="2028825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Easy to use and navigate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2619374"/>
            <a:ext cx="2752656" cy="904874"/>
          </a:xfrm>
          <a:prstGeom prst="roundRect">
            <a:avLst>
              <a:gd name="adj" fmla="val 2526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857228" y="280987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25" y="2950091"/>
            <a:ext cx="247643" cy="1958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76338" y="2809875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4CAF50"/>
                </a:solidFill>
              </a:rPr>
              <a:t>Organized Structure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6338" y="3124200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Clear layout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00359" y="2619374"/>
            <a:ext cx="2752656" cy="904874"/>
          </a:xfrm>
          <a:prstGeom prst="roundRect">
            <a:avLst>
              <a:gd name="adj" fmla="val 2526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790855" y="280987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152" y="2941452"/>
            <a:ext cx="247643" cy="21309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19489" y="2809875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4CAF50"/>
                </a:solidFill>
              </a:rPr>
              <a:t>Visual Consistency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19489" y="3124200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Consistent colors/fonts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3724274"/>
            <a:ext cx="2752656" cy="1123949"/>
          </a:xfrm>
          <a:prstGeom prst="roundRect">
            <a:avLst>
              <a:gd name="adj" fmla="val 2033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857228" y="391477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525" y="4054991"/>
            <a:ext cx="247643" cy="1958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76338" y="3914775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4CAF50"/>
                </a:solidFill>
              </a:rPr>
              <a:t>Enhanced Visuals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76338" y="4229100"/>
            <a:ext cx="1752556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Better images and graphics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600359" y="3724274"/>
            <a:ext cx="2752656" cy="1123949"/>
          </a:xfrm>
          <a:prstGeom prst="roundRect">
            <a:avLst>
              <a:gd name="adj" fmla="val 2033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3790855" y="391477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5152" y="4063630"/>
            <a:ext cx="247643" cy="17853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19489" y="3914775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4CAF50"/>
                </a:solidFill>
              </a:rPr>
              <a:t>Responsive Design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19489" y="4229100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Mobile-friendly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66733" y="5038724"/>
            <a:ext cx="2752656" cy="1123949"/>
          </a:xfrm>
          <a:prstGeom prst="roundRect">
            <a:avLst>
              <a:gd name="adj" fmla="val 2033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ed Rectangle 34"/>
          <p:cNvSpPr/>
          <p:nvPr/>
        </p:nvSpPr>
        <p:spPr>
          <a:xfrm>
            <a:off x="857228" y="522922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1525" y="5369441"/>
            <a:ext cx="247643" cy="19581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476338" y="5229225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4CAF50"/>
                </a:solidFill>
              </a:rPr>
              <a:t>Strong Identity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76338" y="5543550"/>
            <a:ext cx="1752556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Clear college branding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600359" y="5038724"/>
            <a:ext cx="2752656" cy="1123949"/>
          </a:xfrm>
          <a:prstGeom prst="roundRect">
            <a:avLst>
              <a:gd name="adj" fmla="val 2033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Rounded Rectangle 39"/>
          <p:cNvSpPr/>
          <p:nvPr/>
        </p:nvSpPr>
        <p:spPr>
          <a:xfrm>
            <a:off x="3790855" y="522922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5152" y="5356483"/>
            <a:ext cx="247643" cy="22173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19489" y="5229225"/>
            <a:ext cx="175255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4CAF50"/>
                </a:solidFill>
              </a:rPr>
              <a:t>Professional Appeal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19489" y="5543550"/>
            <a:ext cx="1752556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55555"/>
                </a:solidFill>
              </a:rPr>
              <a:t>Attractive and well-designed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34086" y="5791200"/>
            <a:ext cx="3105072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975"/>
              </a:spcBef>
              <a:spcAft>
                <a:spcPts val="0"/>
              </a:spcAft>
            </a:pPr>
            <a:r>
              <a:rPr sz="1076" b="1">
                <a:solidFill>
                  <a:srgbClr val="4CAF50"/>
                </a:solidFill>
              </a:rPr>
              <a:t>After Design - Modern Educational Website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D959174-95FA-9185-28DC-8E1D2B403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145" y="1337187"/>
            <a:ext cx="4280892" cy="44950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>
                <a:solidFill>
                  <a:srgbClr val="FFFFFF"/>
                </a:solidFill>
              </a:rPr>
              <a:t>Cons of the Before Design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904852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23" y="1941447"/>
            <a:ext cx="285742" cy="2128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6833" y="1762125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Home Page Section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6833" y="2390774"/>
            <a:ext cx="1485862" cy="7715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Part of the home page</a:t>
            </a:r>
            <a:r>
              <a:rPr sz="1076" b="0">
                <a:solidFill>
                  <a:srgbClr val="555555"/>
                </a:solidFill>
              </a:rPr>
              <a:t> with poor integration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28934" y="1523999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3867053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137" y="1904999"/>
            <a:ext cx="235317" cy="285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9034" y="1762125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Non-Functional Click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9034" y="2390774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Clickable image</a:t>
            </a:r>
            <a:r>
              <a:rPr sz="1076" b="0">
                <a:solidFill>
                  <a:srgbClr val="555555"/>
                </a:solidFill>
              </a:rPr>
              <a:t> but does nothing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3638550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904852" y="3876674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23" y="4051623"/>
            <a:ext cx="285742" cy="2216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66833" y="3876674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Missing Links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6833" y="4238624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No connection</a:t>
            </a:r>
            <a:r>
              <a:rPr sz="1076" b="0">
                <a:solidFill>
                  <a:srgbClr val="555555"/>
                </a:solidFill>
              </a:rPr>
              <a:t> to other pages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28934" y="3638550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867053" y="3876674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924" y="4039960"/>
            <a:ext cx="285742" cy="2449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29034" y="3876674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Poor User Experience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9034" y="4505325"/>
            <a:ext cx="1485862" cy="7715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Frustrating interface</a:t>
            </a:r>
            <a:r>
              <a:rPr sz="1076" b="0">
                <a:solidFill>
                  <a:srgbClr val="555555"/>
                </a:solidFill>
              </a:rPr>
              <a:t> with broken interactions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5753099"/>
            <a:ext cx="5686282" cy="1095374"/>
          </a:xfrm>
          <a:prstGeom prst="roundRect">
            <a:avLst>
              <a:gd name="adj" fmla="val 2086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904852" y="59912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23" y="6154510"/>
            <a:ext cx="285742" cy="2449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66833" y="5991225"/>
            <a:ext cx="4448063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User Confusion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6833" y="6353174"/>
            <a:ext cx="444806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Users get confused</a:t>
            </a:r>
            <a:r>
              <a:rPr sz="1076" b="0">
                <a:solidFill>
                  <a:srgbClr val="555555"/>
                </a:solidFill>
              </a:rPr>
              <a:t> by unclear functionality and navigation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48383" y="5981699"/>
            <a:ext cx="287647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975"/>
              </a:spcBef>
              <a:spcAft>
                <a:spcPts val="0"/>
              </a:spcAft>
            </a:pPr>
            <a:r>
              <a:rPr sz="1076" b="1">
                <a:solidFill>
                  <a:srgbClr val="E57373"/>
                </a:solidFill>
              </a:rPr>
              <a:t>Before Design - Non-Functional Section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AC51958-ECB3-A93F-1920-38E7B8259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134" y="1904999"/>
            <a:ext cx="5094067" cy="37909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>
                <a:solidFill>
                  <a:srgbClr val="FFFFFF"/>
                </a:solidFill>
              </a:rPr>
              <a:t>Pros of the After Design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2724081" cy="1666874"/>
          </a:xfrm>
          <a:prstGeom prst="roundRect">
            <a:avLst>
              <a:gd name="adj" fmla="val 1371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904852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23" y="1945821"/>
            <a:ext cx="285742" cy="204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6833" y="176212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Dedicated Page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6833" y="212407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Separate page</a:t>
            </a:r>
            <a:r>
              <a:rPr sz="1076" b="0">
                <a:solidFill>
                  <a:srgbClr val="555555"/>
                </a:solidFill>
              </a:rPr>
              <a:t> for this section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28934" y="1523999"/>
            <a:ext cx="2724081" cy="1666874"/>
          </a:xfrm>
          <a:prstGeom prst="roundRect">
            <a:avLst>
              <a:gd name="adj" fmla="val 1371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3867053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137" y="1904999"/>
            <a:ext cx="235317" cy="285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9034" y="1762125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Functional Links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9034" y="2390774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Clickable images</a:t>
            </a:r>
            <a:r>
              <a:rPr sz="1076" b="0">
                <a:solidFill>
                  <a:srgbClr val="555555"/>
                </a:solidFill>
              </a:rPr>
              <a:t> open new pages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3429000"/>
            <a:ext cx="2724081" cy="1666874"/>
          </a:xfrm>
          <a:prstGeom prst="roundRect">
            <a:avLst>
              <a:gd name="adj" fmla="val 1371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904852" y="3667124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23" y="3830410"/>
            <a:ext cx="285742" cy="2449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66833" y="3667124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Clear Navigation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6833" y="4295774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Intuitive structure</a:t>
            </a:r>
            <a:r>
              <a:rPr sz="1076" b="0">
                <a:solidFill>
                  <a:srgbClr val="555555"/>
                </a:solidFill>
              </a:rPr>
              <a:t> with clear purpose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28934" y="3429000"/>
            <a:ext cx="2724081" cy="1666874"/>
          </a:xfrm>
          <a:prstGeom prst="roundRect">
            <a:avLst>
              <a:gd name="adj" fmla="val 1371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867053" y="3667124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924" y="3830410"/>
            <a:ext cx="285742" cy="2449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29034" y="3667124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Enhanced UX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9034" y="4029075"/>
            <a:ext cx="1485862" cy="7715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Better user experience</a:t>
            </a:r>
            <a:r>
              <a:rPr sz="1076" b="0">
                <a:solidFill>
                  <a:srgbClr val="555555"/>
                </a:solidFill>
              </a:rPr>
              <a:t> with smooth interactions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5334000"/>
            <a:ext cx="5686282" cy="11430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904852" y="557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23" y="5749989"/>
            <a:ext cx="285742" cy="2157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66833" y="5572125"/>
            <a:ext cx="4448063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Easy Information Access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6833" y="5934075"/>
            <a:ext cx="444806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Simplified content discovery</a:t>
            </a:r>
            <a:r>
              <a:rPr sz="1076" b="0">
                <a:solidFill>
                  <a:srgbClr val="555555"/>
                </a:solidFill>
              </a:rPr>
              <a:t> for users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6502" y="5791200"/>
            <a:ext cx="23811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975"/>
              </a:spcBef>
              <a:spcAft>
                <a:spcPts val="0"/>
              </a:spcAft>
            </a:pPr>
            <a:r>
              <a:rPr sz="1076" b="1">
                <a:solidFill>
                  <a:srgbClr val="4CAF50"/>
                </a:solidFill>
              </a:rPr>
              <a:t>After Design - Functional Section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0B32C60-3CC7-432D-92B7-0CA087C78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135" y="1361440"/>
            <a:ext cx="5235106" cy="4388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>
                <a:solidFill>
                  <a:srgbClr val="FFFFFF"/>
                </a:solidFill>
              </a:rPr>
              <a:t>Before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359645"/>
            <a:ext cx="2724081" cy="1609724"/>
          </a:xfrm>
          <a:prstGeom prst="roundRect">
            <a:avLst>
              <a:gd name="adj" fmla="val 142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904852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23" y="1951653"/>
            <a:ext cx="285742" cy="1924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6833" y="176212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 dirty="0">
                <a:solidFill>
                  <a:srgbClr val="E57373"/>
                </a:solidFill>
              </a:rPr>
              <a:t>Tiny 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6833" y="212407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Text is too small</a:t>
            </a:r>
            <a:r>
              <a:rPr sz="1076" b="0">
                <a:solidFill>
                  <a:srgbClr val="555555"/>
                </a:solidFill>
              </a:rPr>
              <a:t> to read comfortably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19410" y="1355727"/>
            <a:ext cx="2724081" cy="1609724"/>
          </a:xfrm>
          <a:prstGeom prst="roundRect">
            <a:avLst>
              <a:gd name="adj" fmla="val 142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0" name="Rounded Rectangle 9"/>
          <p:cNvSpPr/>
          <p:nvPr/>
        </p:nvSpPr>
        <p:spPr>
          <a:xfrm>
            <a:off x="3867053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924" y="1931242"/>
            <a:ext cx="285742" cy="2332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9034" y="176212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Hidden Content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9034" y="2124075"/>
            <a:ext cx="1485862" cy="7715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Important information</a:t>
            </a:r>
            <a:r>
              <a:rPr sz="1076" b="0">
                <a:solidFill>
                  <a:srgbClr val="555555"/>
                </a:solidFill>
              </a:rPr>
              <a:t> is not visible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98699" y="3097095"/>
            <a:ext cx="2724081" cy="1727834"/>
          </a:xfrm>
          <a:prstGeom prst="roundRect">
            <a:avLst>
              <a:gd name="adj" fmla="val 1411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904852" y="360997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936" y="3752849"/>
            <a:ext cx="235317" cy="2857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66833" y="3609975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Hidden Mission &amp; Vision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6833" y="4238624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Must click</a:t>
            </a:r>
            <a:r>
              <a:rPr sz="1076" b="0">
                <a:solidFill>
                  <a:srgbClr val="555555"/>
                </a:solidFill>
              </a:rPr>
              <a:t> to see core content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18028" y="3082924"/>
            <a:ext cx="2724081" cy="1735365"/>
          </a:xfrm>
          <a:prstGeom prst="roundRect">
            <a:avLst>
              <a:gd name="adj" fmla="val 1411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867053" y="360997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673" y="3752849"/>
            <a:ext cx="222244" cy="2857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29034" y="3609975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Unclear Sections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9034" y="4238624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Sections not visible</a:t>
            </a:r>
            <a:r>
              <a:rPr sz="1076" b="0">
                <a:solidFill>
                  <a:srgbClr val="555555"/>
                </a:solidFill>
              </a:rPr>
              <a:t> or properly defined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71505" y="4848224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5" name="Rounded Rectangle 24"/>
          <p:cNvSpPr/>
          <p:nvPr/>
        </p:nvSpPr>
        <p:spPr>
          <a:xfrm>
            <a:off x="904852" y="5467349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23" y="5630635"/>
            <a:ext cx="285742" cy="2449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66833" y="5467349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Poor Contrast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6833" y="5829300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32F2F"/>
                </a:solidFill>
              </a:rPr>
              <a:t>Color contrast</a:t>
            </a:r>
            <a:r>
              <a:rPr sz="1076" b="0">
                <a:solidFill>
                  <a:srgbClr val="555555"/>
                </a:solidFill>
              </a:rPr>
              <a:t> is insufficient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638457" y="4848224"/>
            <a:ext cx="2724081" cy="1876424"/>
          </a:xfrm>
          <a:prstGeom prst="roundRect">
            <a:avLst>
              <a:gd name="adj" fmla="val 121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3867053" y="5467349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9924" y="5630635"/>
            <a:ext cx="285742" cy="24492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629034" y="5467349"/>
            <a:ext cx="1485862" cy="5333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E57373"/>
                </a:solidFill>
              </a:rPr>
              <a:t>Inconsistent Colors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29034" y="6095999"/>
            <a:ext cx="1485862" cy="7715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 dirty="0">
                <a:solidFill>
                  <a:srgbClr val="D32F2F"/>
                </a:solidFill>
              </a:rPr>
              <a:t>Background and text</a:t>
            </a:r>
            <a:r>
              <a:rPr sz="1076" b="0" dirty="0">
                <a:solidFill>
                  <a:srgbClr val="555555"/>
                </a:solidFill>
              </a:rPr>
              <a:t> colors don't match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24581" y="6105525"/>
            <a:ext cx="2714557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975"/>
              </a:spcBef>
              <a:spcAft>
                <a:spcPts val="0"/>
              </a:spcAft>
            </a:pPr>
            <a:r>
              <a:rPr sz="1076" b="1">
                <a:solidFill>
                  <a:srgbClr val="E57373"/>
                </a:solidFill>
              </a:rPr>
              <a:t>Before Design - Poor Visual Hierarchy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FF177FB-03E3-210C-D56A-F0101B0ED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646" y="1224281"/>
            <a:ext cx="4305502" cy="48145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>
                <a:solidFill>
                  <a:srgbClr val="FFFFFF"/>
                </a:solidFill>
              </a:rPr>
              <a:t>After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2724081" cy="1866899"/>
          </a:xfrm>
          <a:prstGeom prst="roundRect">
            <a:avLst>
              <a:gd name="adj" fmla="val 122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904852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23" y="1951653"/>
            <a:ext cx="285742" cy="1924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6833" y="176212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Visible Content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6833" y="2124075"/>
            <a:ext cx="1485862" cy="7715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All content clearly visible</a:t>
            </a:r>
            <a:r>
              <a:rPr sz="1076" b="0">
                <a:solidFill>
                  <a:srgbClr val="555555"/>
                </a:solidFill>
              </a:rPr>
              <a:t> without extra clicks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28934" y="1523999"/>
            <a:ext cx="2724081" cy="1866899"/>
          </a:xfrm>
          <a:prstGeom prst="roundRect">
            <a:avLst>
              <a:gd name="adj" fmla="val 122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3867053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924" y="1937073"/>
            <a:ext cx="285742" cy="2216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9034" y="176212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Clear Sections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9034" y="2124075"/>
            <a:ext cx="1485862" cy="10287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Each part in defined sections</a:t>
            </a:r>
            <a:r>
              <a:rPr sz="1076" b="0">
                <a:solidFill>
                  <a:srgbClr val="555555"/>
                </a:solidFill>
              </a:rPr>
              <a:t> with proper hierarchy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3629025"/>
            <a:ext cx="2724081" cy="1609724"/>
          </a:xfrm>
          <a:prstGeom prst="roundRect">
            <a:avLst>
              <a:gd name="adj" fmla="val 142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904852" y="3867149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23" y="4056678"/>
            <a:ext cx="285742" cy="1924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66833" y="3867149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Readable Text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6833" y="4229100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Text is easy to read</a:t>
            </a:r>
            <a:r>
              <a:rPr sz="1076" b="0">
                <a:solidFill>
                  <a:srgbClr val="555555"/>
                </a:solidFill>
              </a:rPr>
              <a:t> with proper sizing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28934" y="3629025"/>
            <a:ext cx="2724081" cy="1609724"/>
          </a:xfrm>
          <a:prstGeom prst="roundRect">
            <a:avLst>
              <a:gd name="adj" fmla="val 142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867053" y="3867149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924" y="4030435"/>
            <a:ext cx="285742" cy="2449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29034" y="3867149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Better Contrast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9034" y="4229100"/>
            <a:ext cx="1485862" cy="7715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Improved color contrast</a:t>
            </a:r>
            <a:r>
              <a:rPr sz="1076" b="0">
                <a:solidFill>
                  <a:srgbClr val="555555"/>
                </a:solidFill>
              </a:rPr>
              <a:t> for better readability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5476875"/>
            <a:ext cx="2724081" cy="1352549"/>
          </a:xfrm>
          <a:prstGeom prst="roundRect">
            <a:avLst>
              <a:gd name="adj" fmla="val 169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904852" y="571500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23" y="5878285"/>
            <a:ext cx="285742" cy="2449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66833" y="5715000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Clean Colors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6833" y="6076950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Colors are clean</a:t>
            </a:r>
            <a:r>
              <a:rPr sz="1076" b="0">
                <a:solidFill>
                  <a:srgbClr val="555555"/>
                </a:solidFill>
              </a:rPr>
              <a:t> and well-organized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628934" y="5476875"/>
            <a:ext cx="2724081" cy="1352549"/>
          </a:xfrm>
          <a:prstGeom prst="roundRect">
            <a:avLst>
              <a:gd name="adj" fmla="val 169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3867053" y="571500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9924" y="5878285"/>
            <a:ext cx="285742" cy="24492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629034" y="5715000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Better UX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29034" y="6076950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Overall improved</a:t>
            </a:r>
            <a:r>
              <a:rPr sz="1076" b="0">
                <a:solidFill>
                  <a:srgbClr val="555555"/>
                </a:solidFill>
              </a:rPr>
              <a:t> user experience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10284" y="5972175"/>
            <a:ext cx="2943151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975"/>
              </a:spcBef>
              <a:spcAft>
                <a:spcPts val="0"/>
              </a:spcAft>
            </a:pPr>
            <a:r>
              <a:rPr sz="1076" b="1">
                <a:solidFill>
                  <a:srgbClr val="4CAF50"/>
                </a:solidFill>
              </a:rPr>
              <a:t>After Design - Improved Visual Hierarchy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1DA0619-84C2-878A-0D5F-58DFB96F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886" y="1211036"/>
            <a:ext cx="5356018" cy="46373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852"/>
            <a:ext cx="12191695" cy="11430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79667"/>
            <a:ext cx="1057534" cy="47891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 dirty="0">
                <a:solidFill>
                  <a:srgbClr val="FFFFFF"/>
                </a:solidFill>
              </a:rPr>
              <a:t>Before </a:t>
            </a:r>
            <a:endParaRPr lang="ar-EG" sz="2392" b="1" dirty="0">
              <a:solidFill>
                <a:srgbClr val="FFFFFF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2209744" cy="1609724"/>
          </a:xfrm>
          <a:prstGeom prst="roundRect">
            <a:avLst>
              <a:gd name="adj" fmla="val 142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857228" y="1714500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1525" y="1854716"/>
            <a:ext cx="247643" cy="195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6338" y="1714500"/>
            <a:ext cx="1209644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Separate Pages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6338" y="2266950"/>
            <a:ext cx="1209644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D32F2F"/>
                </a:solidFill>
              </a:rPr>
              <a:t>Each department</a:t>
            </a:r>
            <a:r>
              <a:rPr sz="956" b="0">
                <a:solidFill>
                  <a:srgbClr val="555555"/>
                </a:solidFill>
              </a:rPr>
              <a:t> on its own page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066973" y="1523999"/>
            <a:ext cx="2209744" cy="1609724"/>
          </a:xfrm>
          <a:prstGeom prst="roundRect">
            <a:avLst>
              <a:gd name="adj" fmla="val 1420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3257468" y="1714500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765" y="1846077"/>
            <a:ext cx="247643" cy="2130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67053" y="1714500"/>
            <a:ext cx="1209644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Inconsistent Colors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67053" y="2266950"/>
            <a:ext cx="1209644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D32F2F"/>
                </a:solidFill>
              </a:rPr>
              <a:t>Lack of harmony</a:t>
            </a:r>
            <a:r>
              <a:rPr sz="956" b="0">
                <a:solidFill>
                  <a:srgbClr val="555555"/>
                </a:solidFill>
              </a:rPr>
              <a:t> across sections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3324225"/>
            <a:ext cx="2209744" cy="1590675"/>
          </a:xfrm>
          <a:prstGeom prst="roundRect">
            <a:avLst>
              <a:gd name="adj" fmla="val 1437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857228" y="351472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25" y="3650622"/>
            <a:ext cx="247643" cy="2044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76338" y="3514725"/>
            <a:ext cx="1209644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Hard to Read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6338" y="3829050"/>
            <a:ext cx="1209644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D32F2F"/>
                </a:solidFill>
              </a:rPr>
              <a:t>Poor typography</a:t>
            </a:r>
            <a:r>
              <a:rPr sz="956" b="0">
                <a:solidFill>
                  <a:srgbClr val="555555"/>
                </a:solidFill>
              </a:rPr>
              <a:t> and spacing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066973" y="3324225"/>
            <a:ext cx="2209744" cy="1590675"/>
          </a:xfrm>
          <a:prstGeom prst="roundRect">
            <a:avLst>
              <a:gd name="adj" fmla="val 1437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257468" y="351472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1765" y="3669340"/>
            <a:ext cx="247643" cy="1670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67053" y="3514725"/>
            <a:ext cx="1209644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Old Font Style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67053" y="3829050"/>
            <a:ext cx="1209644" cy="6381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D32F2F"/>
                </a:solidFill>
              </a:rPr>
              <a:t>Outdated typography</a:t>
            </a:r>
            <a:r>
              <a:rPr sz="956" b="0">
                <a:solidFill>
                  <a:srgbClr val="555555"/>
                </a:solidFill>
              </a:rPr>
              <a:t> choices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5105400"/>
            <a:ext cx="2209744" cy="1371600"/>
          </a:xfrm>
          <a:prstGeom prst="roundRect">
            <a:avLst>
              <a:gd name="adj" fmla="val 1666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857228" y="5295899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931" y="5410199"/>
            <a:ext cx="202832" cy="2476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76338" y="5295899"/>
            <a:ext cx="1209644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Hidden Text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76338" y="5610224"/>
            <a:ext cx="1209644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D32F2F"/>
                </a:solidFill>
              </a:rPr>
              <a:t>Must click icons</a:t>
            </a:r>
            <a:r>
              <a:rPr sz="956" b="0">
                <a:solidFill>
                  <a:srgbClr val="555555"/>
                </a:solidFill>
              </a:rPr>
              <a:t> to see content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066973" y="5105400"/>
            <a:ext cx="2209744" cy="1371600"/>
          </a:xfrm>
          <a:prstGeom prst="roundRect">
            <a:avLst>
              <a:gd name="adj" fmla="val 1666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3257468" y="5295899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FFEB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1765" y="5427477"/>
            <a:ext cx="247643" cy="21309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867053" y="5295899"/>
            <a:ext cx="1209644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E57373"/>
                </a:solidFill>
              </a:rPr>
              <a:t>Poor UX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67053" y="5610224"/>
            <a:ext cx="1209644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D32F2F"/>
                </a:solidFill>
              </a:rPr>
              <a:t>Frustrating</a:t>
            </a:r>
            <a:r>
              <a:rPr sz="956" b="0">
                <a:solidFill>
                  <a:srgbClr val="555555"/>
                </a:solidFill>
              </a:rPr>
              <a:t> user experience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552936" y="3581400"/>
            <a:ext cx="2895527" cy="323849"/>
          </a:xfrm>
          <a:prstGeom prst="rect">
            <a:avLst/>
          </a:prstGeom>
          <a:solidFill>
            <a:srgbClr val="E57373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5552936" y="3581400"/>
            <a:ext cx="2895527" cy="3238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</a:rPr>
              <a:t>Department Page 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629434" y="3581400"/>
            <a:ext cx="2895527" cy="323849"/>
          </a:xfrm>
          <a:prstGeom prst="rect">
            <a:avLst/>
          </a:prstGeom>
          <a:solidFill>
            <a:srgbClr val="E57373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TextBox 38"/>
          <p:cNvSpPr txBox="1"/>
          <p:nvPr/>
        </p:nvSpPr>
        <p:spPr>
          <a:xfrm>
            <a:off x="8629434" y="3581400"/>
            <a:ext cx="2895527" cy="3238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</a:rPr>
              <a:t>Department Page 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52936" y="6153149"/>
            <a:ext cx="2895527" cy="323849"/>
          </a:xfrm>
          <a:prstGeom prst="rect">
            <a:avLst/>
          </a:prstGeom>
          <a:solidFill>
            <a:srgbClr val="E57373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2" name="TextBox 41"/>
          <p:cNvSpPr txBox="1"/>
          <p:nvPr/>
        </p:nvSpPr>
        <p:spPr>
          <a:xfrm>
            <a:off x="5552936" y="6153149"/>
            <a:ext cx="2895527" cy="3238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</a:rPr>
              <a:t>Department Page 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29434" y="6153149"/>
            <a:ext cx="2895527" cy="323849"/>
          </a:xfrm>
          <a:prstGeom prst="rect">
            <a:avLst/>
          </a:prstGeom>
          <a:solidFill>
            <a:srgbClr val="E57373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TextBox 44"/>
          <p:cNvSpPr txBox="1"/>
          <p:nvPr/>
        </p:nvSpPr>
        <p:spPr>
          <a:xfrm>
            <a:off x="8629434" y="6153149"/>
            <a:ext cx="2895527" cy="3238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</a:rPr>
              <a:t>Department Page 4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F4BBCA8-9B87-5F1B-154E-11ED68384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741" y="1336008"/>
            <a:ext cx="3005916" cy="22453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B775952-6112-097B-EDE9-8BDD773B20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0960" y="1336008"/>
            <a:ext cx="2732473" cy="217871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49AB2F-EAF0-8182-2166-EE78CADDEC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6790" y="4038600"/>
            <a:ext cx="2931673" cy="21336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7133CA6-89BD-8797-8CCF-BD2F4337B7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9434" y="3959362"/>
            <a:ext cx="2739948" cy="21630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>
                <a:solidFill>
                  <a:srgbClr val="FFFFFF"/>
                </a:solidFill>
              </a:rPr>
              <a:t>After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2724081" cy="1495424"/>
          </a:xfrm>
          <a:prstGeom prst="roundRect">
            <a:avLst>
              <a:gd name="adj" fmla="val 1528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904852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7723" y="1937073"/>
            <a:ext cx="285742" cy="2216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6833" y="176212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Unified Page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6833" y="212407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All departments</a:t>
            </a:r>
            <a:r>
              <a:rPr sz="1076" b="0">
                <a:solidFill>
                  <a:srgbClr val="555555"/>
                </a:solidFill>
              </a:rPr>
              <a:t> on one page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28934" y="1523999"/>
            <a:ext cx="2724081" cy="1495424"/>
          </a:xfrm>
          <a:prstGeom prst="roundRect">
            <a:avLst>
              <a:gd name="adj" fmla="val 1528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3867053" y="176212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924" y="1925410"/>
            <a:ext cx="285742" cy="2449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9034" y="176212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Clean Colors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9034" y="212407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Consistent palette</a:t>
            </a:r>
            <a:r>
              <a:rPr sz="1076" b="0">
                <a:solidFill>
                  <a:srgbClr val="555555"/>
                </a:solidFill>
              </a:rPr>
              <a:t> throughout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3257550"/>
            <a:ext cx="2724081" cy="1495424"/>
          </a:xfrm>
          <a:prstGeom prst="roundRect">
            <a:avLst>
              <a:gd name="adj" fmla="val 1528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904852" y="349567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23" y="3685203"/>
            <a:ext cx="285742" cy="1924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66833" y="349567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Readable Text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6833" y="385762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Easy to read</a:t>
            </a:r>
            <a:r>
              <a:rPr sz="1076" b="0">
                <a:solidFill>
                  <a:srgbClr val="555555"/>
                </a:solidFill>
              </a:rPr>
              <a:t> content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28934" y="3257550"/>
            <a:ext cx="2724081" cy="1495424"/>
          </a:xfrm>
          <a:prstGeom prst="roundRect">
            <a:avLst>
              <a:gd name="adj" fmla="val 1528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867053" y="349567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924" y="3647297"/>
            <a:ext cx="285742" cy="2682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29034" y="3495675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Modern Design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9034" y="3857625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Contemporary look</a:t>
            </a:r>
            <a:r>
              <a:rPr sz="1076" b="0">
                <a:solidFill>
                  <a:srgbClr val="555555"/>
                </a:solidFill>
              </a:rPr>
              <a:t> and feel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4981574"/>
            <a:ext cx="2724081" cy="1495424"/>
          </a:xfrm>
          <a:prstGeom prst="roundRect">
            <a:avLst>
              <a:gd name="adj" fmla="val 1528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904852" y="521970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23" y="5394648"/>
            <a:ext cx="285742" cy="22160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66833" y="5219700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Direct Access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6833" y="5581649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No clicking needed</a:t>
            </a:r>
            <a:r>
              <a:rPr sz="1076" b="0">
                <a:solidFill>
                  <a:srgbClr val="555555"/>
                </a:solidFill>
              </a:rPr>
              <a:t> to see content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628934" y="4981574"/>
            <a:ext cx="2724081" cy="1495424"/>
          </a:xfrm>
          <a:prstGeom prst="roundRect">
            <a:avLst>
              <a:gd name="adj" fmla="val 1528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3867053" y="521970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E8F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9924" y="5382985"/>
            <a:ext cx="285742" cy="24492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629034" y="5219700"/>
            <a:ext cx="148586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4CAF50"/>
                </a:solidFill>
              </a:rPr>
              <a:t>Enhanced UX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29034" y="5581649"/>
            <a:ext cx="148586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7D32"/>
                </a:solidFill>
              </a:rPr>
              <a:t>Smoother experience</a:t>
            </a:r>
            <a:r>
              <a:rPr sz="1076" b="0">
                <a:solidFill>
                  <a:srgbClr val="555555"/>
                </a:solidFill>
              </a:rPr>
              <a:t> for users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10284" y="5791200"/>
            <a:ext cx="2933626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975"/>
              </a:spcBef>
              <a:spcAft>
                <a:spcPts val="0"/>
              </a:spcAft>
            </a:pPr>
            <a:r>
              <a:rPr sz="1076" b="1">
                <a:solidFill>
                  <a:srgbClr val="4CAF50"/>
                </a:solidFill>
              </a:rPr>
              <a:t>After Design - Unified Department Pages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EA6FACB-9BFD-54DE-72F3-A9E3958DE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0735" y="1238247"/>
            <a:ext cx="3903408" cy="45529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646</Words>
  <Application>Microsoft Office PowerPoint</Application>
  <PresentationFormat>Widescreen</PresentationFormat>
  <Paragraphs>180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HCI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زياد ابراهيم عبداللطيف عراقيب</cp:lastModifiedBy>
  <cp:revision>3</cp:revision>
  <dcterms:created xsi:type="dcterms:W3CDTF">2013-01-27T09:14:16Z</dcterms:created>
  <dcterms:modified xsi:type="dcterms:W3CDTF">2025-12-18T23:18:59Z</dcterms:modified>
  <cp:category/>
</cp:coreProperties>
</file>